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72" r:id="rId6"/>
    <p:sldId id="278" r:id="rId7"/>
    <p:sldId id="264" r:id="rId8"/>
    <p:sldId id="279" r:id="rId9"/>
    <p:sldId id="260" r:id="rId10"/>
    <p:sldId id="263" r:id="rId11"/>
    <p:sldId id="280" r:id="rId12"/>
    <p:sldId id="259" r:id="rId13"/>
    <p:sldId id="269" r:id="rId14"/>
    <p:sldId id="271" r:id="rId15"/>
    <p:sldId id="261" r:id="rId16"/>
    <p:sldId id="262" r:id="rId17"/>
    <p:sldId id="283" r:id="rId18"/>
    <p:sldId id="273" r:id="rId19"/>
    <p:sldId id="274" r:id="rId20"/>
    <p:sldId id="275" r:id="rId21"/>
    <p:sldId id="284" r:id="rId22"/>
    <p:sldId id="277" r:id="rId23"/>
    <p:sldId id="276" r:id="rId24"/>
    <p:sldId id="265" r:id="rId25"/>
    <p:sldId id="267" r:id="rId26"/>
    <p:sldId id="281" r:id="rId27"/>
    <p:sldId id="270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 varScale="1">
        <p:scale>
          <a:sx n="106" d="100"/>
          <a:sy n="106" d="100"/>
        </p:scale>
        <p:origin x="177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0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7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97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5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084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5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6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1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5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2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2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t6PhR6P4-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D2QpuRCBcU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filix08.blogspot.com/2019/02/sg-90.html" TargetMode="External"/><Relationship Id="rId3" Type="http://schemas.openxmlformats.org/officeDocument/2006/relationships/hyperlink" Target="https://www.block.tw/blog/thingspeak_account/" TargetMode="External"/><Relationship Id="rId7" Type="http://schemas.openxmlformats.org/officeDocument/2006/relationships/hyperlink" Target="http://coopermaa2nd.blogspot.com/2012/09/hc-sr04.html" TargetMode="External"/><Relationship Id="rId12" Type="http://schemas.openxmlformats.org/officeDocument/2006/relationships/hyperlink" Target="https://en.wikipedia.org/wiki/Thonny" TargetMode="External"/><Relationship Id="rId2" Type="http://schemas.openxmlformats.org/officeDocument/2006/relationships/hyperlink" Target="https://zh.wikipedia.org/zh-tw/MQT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server.com.mqtt&amp;hl=zh_TW&amp;gl=US&amp;pli=1" TargetMode="External"/><Relationship Id="rId11" Type="http://schemas.openxmlformats.org/officeDocument/2006/relationships/hyperlink" Target="https://www.iqhome.org/blog-search?tag=thingspeak" TargetMode="External"/><Relationship Id="rId5" Type="http://schemas.openxmlformats.org/officeDocument/2006/relationships/hyperlink" Target="https://hornerautomation.eu/product/mqtt/" TargetMode="External"/><Relationship Id="rId10" Type="http://schemas.openxmlformats.org/officeDocument/2006/relationships/hyperlink" Target="https://www.home-assistant.io/integrations/thingspeak/" TargetMode="External"/><Relationship Id="rId4" Type="http://schemas.openxmlformats.org/officeDocument/2006/relationships/hyperlink" Target="https://youyouyou.pixnet.net/blog/post/120253747-%E7%AC%AC%E4%B8%89%E7%AF%87-esp32%E6%95%B8%E4%BD%8D%E8%BC%B8%E5%87%BAdigitalwrite" TargetMode="External"/><Relationship Id="rId9" Type="http://schemas.openxmlformats.org/officeDocument/2006/relationships/hyperlink" Target="https://shopee.tw/%E2%96%BA1558%E2%97%84NodeMCU-32S-Lua-WiFi-%E7%89%A9%E8%81%AF%E7%B6%B2%E9%96%8B%E7%99%BC%E6%9D%BF-ESP32-%E6%9C%80%E6%96%B0%E7%89%88-ESP32-S-%E5%85%A7%E5%94%AE%E5%B0%88%E7%94%A8%E6%93%B4%E5%B1%95%E6%9D%BF-i.4877344.10254814509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3400" y="2590800"/>
            <a:ext cx="8001000" cy="1646302"/>
          </a:xfrm>
        </p:spPr>
        <p:txBody>
          <a:bodyPr/>
          <a:lstStyle/>
          <a:p>
            <a:r>
              <a:rPr lang="zh-TW" altLang="en-US" sz="6000" dirty="0" smtClean="0"/>
              <a:t>瓦斯爐緊急關閉旋鈕</a:t>
            </a:r>
            <a:endParaRPr lang="zh-TW" alt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53000"/>
            <a:ext cx="5825202" cy="1096899"/>
          </a:xfrm>
        </p:spPr>
        <p:txBody>
          <a:bodyPr/>
          <a:lstStyle/>
          <a:p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</a:t>
            </a:r>
            <a:endParaRPr lang="en-US" altLang="zh-TW" dirty="0" smtClean="0"/>
          </a:p>
          <a:p>
            <a:r>
              <a:rPr lang="zh-TW" altLang="en-US" dirty="0"/>
              <a:t>陳玉翔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96297"/>
            <a:ext cx="2079623" cy="2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超聲波感測器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627" y="1674931"/>
            <a:ext cx="6447501" cy="658810"/>
          </a:xfrm>
        </p:spPr>
        <p:txBody>
          <a:bodyPr/>
          <a:lstStyle/>
          <a:p>
            <a:r>
              <a:rPr lang="zh-TW" altLang="en-US" dirty="0" smtClean="0"/>
              <a:t>藉由發出聲波，經由撞到物體後接收聲波，可從接收時間用來計算距離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1000"/>
            <a:ext cx="1752600" cy="12939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3675" y="2371016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火焰感測器</a:t>
            </a:r>
            <a:endParaRPr lang="zh-TW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6330" y="3192540"/>
            <a:ext cx="6447501" cy="922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紅外線感測器檢</a:t>
            </a:r>
            <a:r>
              <a:rPr lang="zh-TW" altLang="en-US" dirty="0"/>
              <a:t>測火焰或者波長在</a:t>
            </a:r>
            <a:r>
              <a:rPr lang="en-US" altLang="zh-TW" dirty="0"/>
              <a:t>760nm</a:t>
            </a:r>
            <a:r>
              <a:rPr lang="zh-TW" altLang="en-US" dirty="0" smtClean="0"/>
              <a:t>～</a:t>
            </a:r>
            <a:r>
              <a:rPr lang="en-US" altLang="zh-TW" dirty="0"/>
              <a:t>1100nm</a:t>
            </a:r>
            <a:r>
              <a:rPr lang="zh-TW" altLang="en-US" dirty="0" smtClean="0"/>
              <a:t>範</a:t>
            </a:r>
            <a:r>
              <a:rPr lang="zh-TW" altLang="en-US" dirty="0"/>
              <a:t>圍內的</a:t>
            </a:r>
            <a:r>
              <a:rPr lang="zh-TW" altLang="en-US" dirty="0" smtClean="0"/>
              <a:t>光源，可用強光源代替實際火源做檢測，上面有兩顆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，一顆為電源指示燈，一顆為偵測到火源時會亮起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8" y="1981200"/>
            <a:ext cx="1981200" cy="1211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95" y="4131059"/>
            <a:ext cx="1880209" cy="150980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73674" y="4266405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伺服馬達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6330" y="4982050"/>
            <a:ext cx="6447501" cy="164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藉</a:t>
            </a:r>
            <a:r>
              <a:rPr lang="zh-TW" altLang="en-US" dirty="0" smtClean="0"/>
              <a:t>由</a:t>
            </a:r>
            <a:r>
              <a:rPr lang="zh-TW" altLang="en-US" dirty="0"/>
              <a:t>脈衝</a:t>
            </a:r>
            <a:r>
              <a:rPr lang="zh-TW" altLang="en-US" dirty="0" smtClean="0"/>
              <a:t>控制腳位電壓輸出時間，改變舵槳角度，可給予占空值調整需要的角度</a:t>
            </a:r>
            <a:endParaRPr lang="en-US" altLang="zh-TW" dirty="0" smtClean="0"/>
          </a:p>
          <a:p>
            <a:r>
              <a:rPr lang="zh-TW" altLang="en-US" dirty="0" smtClean="0"/>
              <a:t>但在有電壓和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訊號流通下，會鎖</a:t>
            </a:r>
            <a:r>
              <a:rPr lang="zh-TW" altLang="en-US" dirty="0"/>
              <a:t>住內部</a:t>
            </a:r>
            <a:r>
              <a:rPr lang="zh-TW" altLang="en-US" dirty="0" smtClean="0"/>
              <a:t>齒輪，使槳舵無法人工轉動，故以電晶體</a:t>
            </a:r>
            <a:r>
              <a:rPr lang="en-US" altLang="zh-TW" dirty="0" smtClean="0"/>
              <a:t>	</a:t>
            </a:r>
            <a:r>
              <a:rPr lang="zh-TW" altLang="en-US" dirty="0" smtClean="0"/>
              <a:t>  作為訊號判斷，用來使電流斷路或流通</a:t>
            </a:r>
            <a:endParaRPr lang="zh-TW" altLang="en-US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67" y="5898691"/>
            <a:ext cx="426656" cy="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外掛旋鈕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2276952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1981200"/>
            <a:ext cx="4114801" cy="3886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8984" y="1315225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前端一字插入瓦斯爐開關的一字紋，再藉由伸長的槳舵旋轉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65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通訊簡介</a:t>
            </a:r>
            <a:endParaRPr lang="zh-TW" altLang="en-US" dirty="0"/>
          </a:p>
        </p:txBody>
      </p:sp>
      <p:sp>
        <p:nvSpPr>
          <p:cNvPr id="7" name="Oval 6"/>
          <p:cNvSpPr/>
          <p:nvPr/>
        </p:nvSpPr>
        <p:spPr>
          <a:xfrm>
            <a:off x="2362200" y="3657600"/>
            <a:ext cx="2895600" cy="1752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err="1" smtClean="0">
                <a:solidFill>
                  <a:schemeClr val="bg1"/>
                </a:solidFill>
              </a:rPr>
              <a:t>WebServer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819400" y="3683504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MQTT</a:t>
            </a:r>
          </a:p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broker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082845" y="2558618"/>
            <a:ext cx="1432261" cy="109741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14" y="5947954"/>
            <a:ext cx="3455126" cy="58710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65" l="3158" r="96316">
                        <a14:foregroundMark x1="37895" y1="8560" x2="37895" y2="8560"/>
                        <a14:foregroundMark x1="37895" y1="10117" x2="37895" y2="10117"/>
                        <a14:foregroundMark x1="58947" y1="15175" x2="58947" y2="15175"/>
                        <a14:foregroundMark x1="62105" y1="14397" x2="62105" y2="14397"/>
                        <a14:foregroundMark x1="48947" y1="13619" x2="28947" y2="10895"/>
                        <a14:foregroundMark x1="27895" y1="10895" x2="27895" y2="10895"/>
                        <a14:foregroundMark x1="30000" y1="11673" x2="42632" y2="13619"/>
                        <a14:foregroundMark x1="42632" y1="13619" x2="42632" y2="13619"/>
                        <a14:foregroundMark x1="48947" y1="15953" x2="53158" y2="17510"/>
                        <a14:foregroundMark x1="57895" y1="19066" x2="63158" y2="17510"/>
                        <a14:foregroundMark x1="67895" y1="15175" x2="73158" y2="11673"/>
                        <a14:foregroundMark x1="73158" y1="11673" x2="73158" y2="11673"/>
                        <a14:foregroundMark x1="73158" y1="10117" x2="73158" y2="10117"/>
                        <a14:foregroundMark x1="65789" y1="6226" x2="52105" y2="6226"/>
                        <a14:foregroundMark x1="27895" y1="7782" x2="15789" y2="10895"/>
                        <a14:foregroundMark x1="12632" y1="12840" x2="12632" y2="12840"/>
                        <a14:foregroundMark x1="17895" y1="14397" x2="27895" y2="15175"/>
                        <a14:foregroundMark x1="33684" y1="15175" x2="38947" y2="16732"/>
                        <a14:foregroundMark x1="43684" y1="17510" x2="53158" y2="19066"/>
                        <a14:foregroundMark x1="61053" y1="19066" x2="61053" y2="19066"/>
                        <a14:foregroundMark x1="77895" y1="13619" x2="77895" y2="13619"/>
                        <a14:foregroundMark x1="82105" y1="14397" x2="82105" y2="14397"/>
                        <a14:foregroundMark x1="86316" y1="10895" x2="86316" y2="10895"/>
                        <a14:foregroundMark x1="88947" y1="8560" x2="88947" y2="8560"/>
                        <a14:foregroundMark x1="85263" y1="2724" x2="85263" y2="2724"/>
                        <a14:foregroundMark x1="82105" y1="3502" x2="82105" y2="3502"/>
                        <a14:foregroundMark x1="82105" y1="14397" x2="82105" y2="14397"/>
                        <a14:foregroundMark x1="14737" y1="10117" x2="14737" y2="10117"/>
                        <a14:foregroundMark x1="26842" y1="29961" x2="26842" y2="29961"/>
                        <a14:foregroundMark x1="21579" y1="33852" x2="21579" y2="33852"/>
                        <a14:foregroundMark x1="13684" y1="30739" x2="22632" y2="32296"/>
                        <a14:foregroundMark x1="36842" y1="33074" x2="36842" y2="33074"/>
                        <a14:foregroundMark x1="44737" y1="33852" x2="52105" y2="33852"/>
                        <a14:foregroundMark x1="57895" y1="33852" x2="64211" y2="33852"/>
                        <a14:foregroundMark x1="44737" y1="55253" x2="44737" y2="55253"/>
                        <a14:foregroundMark x1="43684" y1="55253" x2="43684" y2="55253"/>
                        <a14:foregroundMark x1="43684" y1="55253" x2="38947" y2="56031"/>
                        <a14:foregroundMark x1="23684" y1="53307" x2="23684" y2="53307"/>
                        <a14:foregroundMark x1="10526" y1="48638" x2="10526" y2="48638"/>
                        <a14:foregroundMark x1="16842" y1="48638" x2="30000" y2="49416"/>
                        <a14:foregroundMark x1="47895" y1="50195" x2="47895" y2="50195"/>
                        <a14:foregroundMark x1="55789" y1="49416" x2="62105" y2="49416"/>
                        <a14:foregroundMark x1="68947" y1="49416" x2="68947" y2="49416"/>
                        <a14:foregroundMark x1="51053" y1="74708" x2="51053" y2="74708"/>
                        <a14:foregroundMark x1="51053" y1="74708" x2="51053" y2="74708"/>
                        <a14:foregroundMark x1="27895" y1="70428" x2="27895" y2="70428"/>
                        <a14:foregroundMark x1="22632" y1="70428" x2="22632" y2="70428"/>
                        <a14:foregroundMark x1="14737" y1="64202" x2="14737" y2="64202"/>
                        <a14:foregroundMark x1="14737" y1="64202" x2="14737" y2="64202"/>
                        <a14:foregroundMark x1="14737" y1="64202" x2="14737" y2="64202"/>
                        <a14:foregroundMark x1="36842" y1="67315" x2="61053" y2="68872"/>
                        <a14:foregroundMark x1="66842" y1="68872" x2="66842" y2="68872"/>
                        <a14:foregroundMark x1="72105" y1="68093" x2="77895" y2="67315"/>
                        <a14:foregroundMark x1="86316" y1="65759" x2="86316" y2="65759"/>
                        <a14:foregroundMark x1="10526" y1="87938" x2="10526" y2="87938"/>
                        <a14:foregroundMark x1="10526" y1="87938" x2="13684" y2="87938"/>
                        <a14:foregroundMark x1="24737" y1="88716" x2="32632" y2="88716"/>
                        <a14:foregroundMark x1="32632" y1="88716" x2="58947" y2="88716"/>
                        <a14:foregroundMark x1="64211" y1="88716" x2="64211" y2="88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5630091"/>
            <a:ext cx="788445" cy="1066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400" y="322200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815979" y="2911374"/>
            <a:ext cx="762001" cy="990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17"/>
          <p:cNvSpPr txBox="1"/>
          <p:nvPr/>
        </p:nvSpPr>
        <p:spPr>
          <a:xfrm>
            <a:off x="4203357" y="2927866"/>
            <a:ext cx="99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3810000" y="5638800"/>
            <a:ext cx="153489" cy="3048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61" y="468938"/>
            <a:ext cx="1533753" cy="26106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01" b="95736" l="0" r="951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685800"/>
            <a:ext cx="1310542" cy="20134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25" b="97458" l="1875" r="95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3" y="1354787"/>
            <a:ext cx="1668350" cy="1845613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819400" y="4773125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 err="1" smtClean="0">
                <a:solidFill>
                  <a:schemeClr val="tx1"/>
                </a:solidFill>
              </a:rPr>
              <a:t>ThingSpeak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6"/>
          <p:cNvCxnSpPr>
            <a:endCxn id="8" idx="1"/>
          </p:cNvCxnSpPr>
          <p:nvPr/>
        </p:nvCxnSpPr>
        <p:spPr>
          <a:xfrm>
            <a:off x="2106188" y="2908924"/>
            <a:ext cx="1003352" cy="8638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6"/>
          <p:cNvCxnSpPr/>
          <p:nvPr/>
        </p:nvCxnSpPr>
        <p:spPr>
          <a:xfrm flipV="1">
            <a:off x="5081922" y="3023895"/>
            <a:ext cx="861678" cy="10519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MQTT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"/>
            <a:ext cx="1281906" cy="128190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6627" y="1674931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資料傳遞，它工作在 </a:t>
            </a:r>
            <a:r>
              <a:rPr lang="en-US" altLang="zh-TW" dirty="0"/>
              <a:t>TCP/IP</a:t>
            </a:r>
            <a:r>
              <a:rPr lang="zh-TW" altLang="en-US" dirty="0"/>
              <a:t>協定上，是為硬體效能低的遠端裝置以及用輕量網路狀況下而設計的發布</a:t>
            </a:r>
            <a:r>
              <a:rPr lang="en-US" altLang="zh-TW" dirty="0"/>
              <a:t>/</a:t>
            </a:r>
            <a:r>
              <a:rPr lang="zh-TW" altLang="en-US" dirty="0"/>
              <a:t>訂閱型訊息協定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MQTT Dashboard</a:t>
            </a:r>
            <a:endParaRPr lang="zh-TW" altLang="en-US" dirty="0"/>
          </a:p>
        </p:txBody>
      </p:sp>
      <p:sp>
        <p:nvSpPr>
          <p:cNvPr id="13" name="燕尾形向右箭號 12"/>
          <p:cNvSpPr/>
          <p:nvPr/>
        </p:nvSpPr>
        <p:spPr>
          <a:xfrm>
            <a:off x="3485182" y="5562600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燕尾形向右箭號 14"/>
          <p:cNvSpPr/>
          <p:nvPr/>
        </p:nvSpPr>
        <p:spPr>
          <a:xfrm>
            <a:off x="3491713" y="3605466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799"/>
            <a:ext cx="1384299" cy="1977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76799"/>
            <a:ext cx="1526283" cy="1981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95599"/>
            <a:ext cx="1526283" cy="1905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25" y="2971800"/>
            <a:ext cx="1420274" cy="18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ThingSpeak</a:t>
            </a:r>
            <a:r>
              <a:rPr lang="zh-TW" altLang="en-US" dirty="0"/>
              <a:t> 是初級者可使用的免費資料庫</a:t>
            </a:r>
            <a:r>
              <a:rPr lang="zh-TW" altLang="en-US" dirty="0" smtClean="0"/>
              <a:t>資源，</a:t>
            </a:r>
            <a:r>
              <a:rPr lang="zh-TW" altLang="en-US" dirty="0"/>
              <a:t>每個帳號有</a:t>
            </a:r>
            <a:r>
              <a:rPr lang="en-US" altLang="zh-TW" dirty="0"/>
              <a:t>4</a:t>
            </a:r>
            <a:r>
              <a:rPr lang="zh-TW" altLang="en-US" dirty="0"/>
              <a:t>個頻道</a:t>
            </a:r>
            <a:r>
              <a:rPr lang="en-US" altLang="zh-TW" dirty="0"/>
              <a:t>(channels)</a:t>
            </a:r>
            <a:r>
              <a:rPr lang="zh-TW" altLang="en-US" dirty="0"/>
              <a:t>，每個頻道可提供</a:t>
            </a:r>
            <a:r>
              <a:rPr lang="en-US" altLang="zh-TW" dirty="0"/>
              <a:t>8</a:t>
            </a:r>
            <a:r>
              <a:rPr lang="zh-TW" altLang="en-US" dirty="0"/>
              <a:t>個自訂欄位（</a:t>
            </a:r>
            <a:r>
              <a:rPr lang="en-US" altLang="zh-TW" dirty="0"/>
              <a:t>field</a:t>
            </a:r>
            <a:r>
              <a:rPr lang="zh-TW" altLang="en-US" dirty="0"/>
              <a:t>），提供資料庫方式的資料收集，並有圖表製作功能，可以快速將物聯網傳送來的資料轉換成</a:t>
            </a:r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在本次專案中，設置一個欄位，名稱為</a:t>
            </a:r>
            <a:r>
              <a:rPr lang="zh-TW" altLang="en-US" dirty="0"/>
              <a:t>「</a:t>
            </a:r>
            <a:r>
              <a:rPr lang="en-US" altLang="zh-TW" dirty="0"/>
              <a:t>SW</a:t>
            </a:r>
            <a:r>
              <a:rPr lang="zh-TW" altLang="en-US" dirty="0" smtClean="0"/>
              <a:t>」為資料收集，並以</a:t>
            </a:r>
            <a:r>
              <a:rPr lang="en-US" altLang="zh-TW" dirty="0" smtClean="0"/>
              <a:t>2</a:t>
            </a:r>
            <a:r>
              <a:rPr lang="zh-TW" altLang="en-US" dirty="0" smtClean="0"/>
              <a:t>代表</a:t>
            </a:r>
            <a:r>
              <a:rPr lang="zh-TW" altLang="en-US" dirty="0"/>
              <a:t>「</a:t>
            </a:r>
            <a:r>
              <a:rPr lang="zh-TW" altLang="en-US" dirty="0" smtClean="0"/>
              <a:t>周遭沒人卻有火源」； </a:t>
            </a:r>
            <a:r>
              <a:rPr lang="en-US" altLang="zh-TW" sz="1800" dirty="0" smtClean="0"/>
              <a:t>1</a:t>
            </a:r>
            <a:r>
              <a:rPr lang="zh-TW" altLang="en-US" sz="1800" dirty="0" smtClean="0"/>
              <a:t>代表「馬達已旋轉」</a:t>
            </a:r>
          </a:p>
          <a:p>
            <a:endParaRPr lang="zh-TW" altLang="en-US" dirty="0"/>
          </a:p>
        </p:txBody>
      </p:sp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ThingSpeak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4806"/>
            <a:ext cx="2819400" cy="1762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35006"/>
            <a:ext cx="6096000" cy="28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人是否離瓦斯爐太遠</a:t>
            </a:r>
            <a:endParaRPr lang="zh-TW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可正常手動旋轉</a:t>
            </a:r>
            <a:endParaRPr lang="zh-TW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火焰感測器偵測火源</a:t>
            </a:r>
            <a:endParaRPr lang="zh-TW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”on”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91228" y="21324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06842" y="4076516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2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5654988" y="37787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經過</a:t>
            </a:r>
            <a:r>
              <a:rPr lang="en-US" altLang="zh-TW" dirty="0"/>
              <a:t>1</a:t>
            </a:r>
            <a:r>
              <a:rPr lang="en-US" altLang="zh-TW" dirty="0" smtClean="0"/>
              <a:t>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cxnSp>
        <p:nvCxnSpPr>
          <p:cNvPr id="29" name="Straight Arrow Connector 11"/>
          <p:cNvCxnSpPr/>
          <p:nvPr/>
        </p:nvCxnSpPr>
        <p:spPr>
          <a:xfrm>
            <a:off x="5633696" y="4985264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4730855" y="61483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1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33" name="Straight Arrow Connector 11"/>
          <p:cNvCxnSpPr/>
          <p:nvPr/>
        </p:nvCxnSpPr>
        <p:spPr>
          <a:xfrm>
            <a:off x="5630359" y="5853205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749187" y="5196074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”off1”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超聲波</a:t>
            </a:r>
            <a:r>
              <a:rPr lang="zh-TW" altLang="en-US" dirty="0" smtClean="0"/>
              <a:t>偵測周圍人</a:t>
            </a:r>
            <a:endParaRPr lang="en-US" altLang="zh-TW" dirty="0" smtClean="0"/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8"/>
            <a:ext cx="2322908" cy="8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自動關閉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46" y="5151343"/>
            <a:ext cx="1065415" cy="72910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87" y="6005605"/>
            <a:ext cx="590632" cy="794735"/>
          </a:xfrm>
          <a:prstGeom prst="rect">
            <a:avLst/>
          </a:prstGeom>
        </p:spPr>
      </p:pic>
      <p:sp>
        <p:nvSpPr>
          <p:cNvPr id="42" name="橢圓 41"/>
          <p:cNvSpPr/>
          <p:nvPr/>
        </p:nvSpPr>
        <p:spPr>
          <a:xfrm>
            <a:off x="6680962" y="6384935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7056773" y="6005605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6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人是否離瓦斯爐太遠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可正常手動旋轉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火焰感測器偵測火源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”on”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4138" y="21600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36767" y="4037386"/>
            <a:ext cx="1905000" cy="495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從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r>
              <a:rPr lang="zh-TW" altLang="en-US" dirty="0" smtClean="0">
                <a:solidFill>
                  <a:prstClr val="white"/>
                </a:solidFill>
              </a:rPr>
              <a:t>輸入</a:t>
            </a:r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2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stCxn id="18" idx="2"/>
          </p:cNvCxnSpPr>
          <p:nvPr/>
        </p:nvCxnSpPr>
        <p:spPr>
          <a:xfrm flipH="1">
            <a:off x="5655831" y="4532870"/>
            <a:ext cx="33436" cy="24858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2853668" y="5984098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1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3" name="Straight Arrow Connector 11"/>
          <p:cNvCxnSpPr/>
          <p:nvPr/>
        </p:nvCxnSpPr>
        <p:spPr>
          <a:xfrm flipH="1">
            <a:off x="5630359" y="5679298"/>
            <a:ext cx="22936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969778" y="6018327"/>
            <a:ext cx="1671989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”off1”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超聲波</a:t>
            </a:r>
            <a:r>
              <a:rPr lang="zh-TW" altLang="en-US" dirty="0" smtClean="0">
                <a:solidFill>
                  <a:prstClr val="white"/>
                </a:solidFill>
              </a:rPr>
              <a:t>偵測周圍人</a:t>
            </a:r>
            <a:endParaRPr lang="en-US" altLang="zh-TW" dirty="0" smtClean="0">
              <a:solidFill>
                <a:prstClr val="white"/>
              </a:solidFill>
            </a:endParaRPr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9"/>
            <a:ext cx="417908" cy="827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rgbClr val="90C226"/>
                </a:solidFill>
              </a:rPr>
              <a:t>手動</a:t>
            </a:r>
            <a:r>
              <a:rPr lang="zh-TW" altLang="en-US" sz="7200" b="1" dirty="0">
                <a:solidFill>
                  <a:srgbClr val="90C226"/>
                </a:solidFill>
              </a:rPr>
              <a:t>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13"/>
          <p:cNvSpPr/>
          <p:nvPr/>
        </p:nvSpPr>
        <p:spPr>
          <a:xfrm>
            <a:off x="4775524" y="4770550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43" name="Straight Arrow Connector 11"/>
          <p:cNvCxnSpPr/>
          <p:nvPr/>
        </p:nvCxnSpPr>
        <p:spPr>
          <a:xfrm flipH="1">
            <a:off x="4716935" y="6295654"/>
            <a:ext cx="18796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80181" y="3908511"/>
            <a:ext cx="3101619" cy="6243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60" y="3889152"/>
            <a:ext cx="727045" cy="663077"/>
          </a:xfrm>
          <a:prstGeom prst="rect">
            <a:avLst/>
          </a:prstGeom>
        </p:spPr>
      </p:pic>
      <p:sp>
        <p:nvSpPr>
          <p:cNvPr id="39" name="橢圓 38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68" y="5172196"/>
            <a:ext cx="590632" cy="794735"/>
          </a:xfrm>
          <a:prstGeom prst="rect">
            <a:avLst/>
          </a:prstGeom>
        </p:spPr>
      </p:pic>
      <p:sp>
        <p:nvSpPr>
          <p:cNvPr id="45" name="橢圓 44"/>
          <p:cNvSpPr/>
          <p:nvPr/>
        </p:nvSpPr>
        <p:spPr>
          <a:xfrm>
            <a:off x="2853668" y="5547752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3267303" y="5172196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88" y="6004470"/>
            <a:ext cx="928959" cy="6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Thonny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6627" y="1674931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為初學者</a:t>
            </a:r>
            <a:r>
              <a:rPr lang="zh-TW" altLang="en-US" dirty="0"/>
              <a:t>設計的</a:t>
            </a:r>
            <a:r>
              <a:rPr lang="en-US" altLang="zh-TW" dirty="0" smtClean="0"/>
              <a:t>Python</a:t>
            </a:r>
            <a:r>
              <a:rPr lang="zh-TW" altLang="en-US" dirty="0"/>
              <a:t>整合</a:t>
            </a:r>
            <a:r>
              <a:rPr lang="zh-TW" altLang="en-US" dirty="0" smtClean="0"/>
              <a:t>開發</a:t>
            </a:r>
            <a:r>
              <a:rPr lang="zh-TW" altLang="en-US" dirty="0"/>
              <a:t>環境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en-US" altLang="zh-TW" dirty="0" smtClean="0"/>
              <a:t>ESP32S</a:t>
            </a:r>
            <a:r>
              <a:rPr lang="zh-TW" altLang="en-US" dirty="0" smtClean="0"/>
              <a:t>燒錄</a:t>
            </a:r>
            <a:r>
              <a:rPr lang="en-US" altLang="zh-TW" dirty="0" err="1" smtClean="0"/>
              <a:t>MicroPython</a:t>
            </a:r>
            <a:r>
              <a:rPr lang="zh-TW" altLang="en-US" dirty="0" smtClean="0"/>
              <a:t>架構，即可使用</a:t>
            </a:r>
            <a:r>
              <a:rPr lang="en-US" altLang="zh-TW" dirty="0" err="1" smtClean="0"/>
              <a:t>Thonny</a:t>
            </a:r>
            <a:r>
              <a:rPr lang="zh-TW" altLang="en-US" dirty="0" smtClean="0"/>
              <a:t>為開發。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1" b="96847" l="4367" r="96943">
                        <a14:foregroundMark x1="13974" y1="21171" x2="13974" y2="21171"/>
                        <a14:foregroundMark x1="22271" y1="22072" x2="22271" y2="22072"/>
                        <a14:foregroundMark x1="22271" y1="22072" x2="27074" y2="22072"/>
                        <a14:foregroundMark x1="35371" y1="22072" x2="35371" y2="22072"/>
                        <a14:foregroundMark x1="41485" y1="22072" x2="48035" y2="22072"/>
                        <a14:foregroundMark x1="54148" y1="22072" x2="56332" y2="22072"/>
                        <a14:foregroundMark x1="61135" y1="21171" x2="61135" y2="21171"/>
                        <a14:foregroundMark x1="65066" y1="20721" x2="70742" y2="19820"/>
                        <a14:foregroundMark x1="72926" y1="18468" x2="72926" y2="18468"/>
                        <a14:foregroundMark x1="34061" y1="27477" x2="34061" y2="27477"/>
                        <a14:foregroundMark x1="34934" y1="30631" x2="34934" y2="30631"/>
                        <a14:foregroundMark x1="38428" y1="38288" x2="38428" y2="38288"/>
                        <a14:foregroundMark x1="36681" y1="43243" x2="36681" y2="43243"/>
                        <a14:foregroundMark x1="36681" y1="46847" x2="36681" y2="46847"/>
                        <a14:foregroundMark x1="36681" y1="49099" x2="36681" y2="49099"/>
                        <a14:foregroundMark x1="34934" y1="59459" x2="34934" y2="59459"/>
                        <a14:foregroundMark x1="34934" y1="61261" x2="34934" y2="61261"/>
                        <a14:foregroundMark x1="34934" y1="65315" x2="34934" y2="65315"/>
                        <a14:foregroundMark x1="34934" y1="69820" x2="34934" y2="69820"/>
                        <a14:foregroundMark x1="33624" y1="73874" x2="33624" y2="76577"/>
                        <a14:foregroundMark x1="34061" y1="80180" x2="34061" y2="80180"/>
                        <a14:foregroundMark x1="56332" y1="40541" x2="56332" y2="40541"/>
                        <a14:foregroundMark x1="56332" y1="40541" x2="58079" y2="44595"/>
                        <a14:foregroundMark x1="61135" y1="51802" x2="61135" y2="51802"/>
                        <a14:foregroundMark x1="61135" y1="51802" x2="61135" y2="51802"/>
                        <a14:foregroundMark x1="59825" y1="55405" x2="59825" y2="55405"/>
                        <a14:foregroundMark x1="58079" y1="61712" x2="58079" y2="61712"/>
                        <a14:foregroundMark x1="57642" y1="67568" x2="57642" y2="69820"/>
                        <a14:foregroundMark x1="57642" y1="72973" x2="57642" y2="75225"/>
                        <a14:foregroundMark x1="57642" y1="79730" x2="57642" y2="79730"/>
                        <a14:foregroundMark x1="56332" y1="55405" x2="56332" y2="55405"/>
                        <a14:foregroundMark x1="56332" y1="49099" x2="56332" y2="49099"/>
                        <a14:foregroundMark x1="56769" y1="43243" x2="56769" y2="43243"/>
                        <a14:foregroundMark x1="60262" y1="59009" x2="60262" y2="59009"/>
                        <a14:foregroundMark x1="64629" y1="55405" x2="64629" y2="55405"/>
                        <a14:foregroundMark x1="64629" y1="55405" x2="64629" y2="55405"/>
                        <a14:foregroundMark x1="69432" y1="54505" x2="69432" y2="54505"/>
                        <a14:foregroundMark x1="70742" y1="54505" x2="70742" y2="54505"/>
                        <a14:foregroundMark x1="75983" y1="54505" x2="75983" y2="54505"/>
                        <a14:foregroundMark x1="78166" y1="56306" x2="78166" y2="56306"/>
                        <a14:foregroundMark x1="79039" y1="60360" x2="79039" y2="60360"/>
                        <a14:foregroundMark x1="79039" y1="61712" x2="79039" y2="61712"/>
                        <a14:foregroundMark x1="79476" y1="64414" x2="79476" y2="64414"/>
                        <a14:foregroundMark x1="79476" y1="68919" x2="79476" y2="71171"/>
                        <a14:foregroundMark x1="79476" y1="72523" x2="79476" y2="72523"/>
                        <a14:foregroundMark x1="79476" y1="77928" x2="79476" y2="77928"/>
                        <a14:foregroundMark x1="79476" y1="77928" x2="79476" y2="77928"/>
                        <a14:foregroundMark x1="79476" y1="77928" x2="79476" y2="77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23" y="272769"/>
            <a:ext cx="1312654" cy="1272529"/>
          </a:xfr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8" y="2426359"/>
            <a:ext cx="4062742" cy="443164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85" y="2425770"/>
            <a:ext cx="3611813" cy="44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86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作為站台，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連接熱點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048000"/>
            <a:ext cx="4343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超聲波感測器發出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微秒的波，並記錄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發出和</a:t>
            </a:r>
            <a:r>
              <a:rPr lang="zh-TW" altLang="en-US" dirty="0" smtClean="0"/>
              <a:t>回傳的時間，來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計算單程距離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1645200"/>
            <a:ext cx="4791744" cy="609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971800"/>
            <a:ext cx="4791744" cy="30293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613526"/>
            <a:ext cx="4791744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火焰感測器偵測到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火源時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442800"/>
            <a:ext cx="4343400" cy="15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伺服馬達控制角度</a:t>
            </a:r>
            <a:endParaRPr lang="en-US" altLang="zh-TW" dirty="0" smtClean="0"/>
          </a:p>
          <a:p>
            <a:r>
              <a:rPr lang="zh-TW" altLang="en-US" dirty="0"/>
              <a:t>占空</a:t>
            </a:r>
            <a:r>
              <a:rPr lang="zh-TW" altLang="en-US" dirty="0" smtClean="0"/>
              <a:t>值</a:t>
            </a:r>
            <a:r>
              <a:rPr lang="en-US" altLang="zh-TW" dirty="0" smtClean="0"/>
              <a:t>8200</a:t>
            </a:r>
            <a:r>
              <a:rPr lang="zh-TW" altLang="en-US" dirty="0" smtClean="0"/>
              <a:t>時，將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旋</a:t>
            </a:r>
            <a:r>
              <a:rPr lang="zh-TW" altLang="en-US" dirty="0" smtClean="0"/>
              <a:t>轉至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</a:t>
            </a:r>
            <a:endParaRPr lang="en-US" altLang="zh-TW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917050"/>
            <a:ext cx="4791744" cy="29118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601188"/>
            <a:ext cx="4791744" cy="315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2899799"/>
            <a:ext cx="4793921" cy="543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" y="3442800"/>
            <a:ext cx="4797923" cy="24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專案目錄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研究動機</a:t>
            </a:r>
            <a:endParaRPr lang="en-US" altLang="zh-TW" dirty="0" smtClean="0"/>
          </a:p>
          <a:p>
            <a:r>
              <a:rPr lang="zh-TW" altLang="en-US" dirty="0" smtClean="0"/>
              <a:t>專題</a:t>
            </a:r>
            <a:r>
              <a:rPr lang="zh-TW" altLang="en-US" dirty="0"/>
              <a:t>目標</a:t>
            </a:r>
            <a:endParaRPr lang="en-US" altLang="zh-TW" dirty="0" smtClean="0"/>
          </a:p>
          <a:p>
            <a:r>
              <a:rPr lang="zh-TW" altLang="en-US" dirty="0"/>
              <a:t>實現方法</a:t>
            </a:r>
            <a:endParaRPr lang="en-US" altLang="zh-TW" dirty="0" smtClean="0"/>
          </a:p>
          <a:p>
            <a:r>
              <a:rPr lang="zh-TW" altLang="en-US" dirty="0" smtClean="0"/>
              <a:t>設計架構</a:t>
            </a:r>
            <a:endParaRPr lang="en-US" altLang="zh-TW" dirty="0"/>
          </a:p>
          <a:p>
            <a:pPr lvl="1"/>
            <a:r>
              <a:rPr lang="zh-TW" altLang="en-US" dirty="0" smtClean="0"/>
              <a:t>通訊簡介</a:t>
            </a:r>
            <a:endParaRPr lang="en-US" altLang="zh-TW" dirty="0"/>
          </a:p>
          <a:p>
            <a:pPr lvl="1"/>
            <a:r>
              <a:rPr lang="zh-TW" altLang="en-US" dirty="0" smtClean="0"/>
              <a:t>設計運作</a:t>
            </a:r>
            <a:endParaRPr lang="en-US" altLang="zh-TW" dirty="0"/>
          </a:p>
          <a:p>
            <a:pPr lvl="1"/>
            <a:r>
              <a:rPr lang="zh-TW" altLang="en-US" dirty="0" smtClean="0"/>
              <a:t>程式碼</a:t>
            </a:r>
            <a:endParaRPr lang="en-US" altLang="zh-TW" dirty="0"/>
          </a:p>
          <a:p>
            <a:pPr lvl="1"/>
            <a:r>
              <a:rPr lang="zh-TW" altLang="en-US" dirty="0" smtClean="0"/>
              <a:t>測試影片</a:t>
            </a:r>
            <a:endParaRPr lang="en-US" altLang="zh-TW" dirty="0" smtClean="0"/>
          </a:p>
          <a:p>
            <a:r>
              <a:rPr lang="zh-TW" altLang="en-US" smtClean="0"/>
              <a:t>結語和感謝</a:t>
            </a:r>
            <a:endParaRPr lang="en-US" altLang="zh-TW" dirty="0" smtClean="0"/>
          </a:p>
          <a:p>
            <a:r>
              <a:rPr lang="zh-TW" altLang="en-US" dirty="0"/>
              <a:t>資料來源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30400"/>
            <a:ext cx="405297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905041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連接</a:t>
            </a:r>
            <a:r>
              <a:rPr lang="en-US" altLang="zh-TW" dirty="0" smtClean="0"/>
              <a:t>MQTT</a:t>
            </a:r>
          </a:p>
          <a:p>
            <a:pPr marL="0" indent="0">
              <a:buNone/>
            </a:pPr>
            <a:r>
              <a:rPr lang="en-US" altLang="zh-TW" dirty="0" smtClean="0"/>
              <a:t>broker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371600"/>
            <a:ext cx="4793921" cy="1938908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1" y="3946881"/>
            <a:ext cx="4793922" cy="22859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07973" y="3942347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裝置發布訊息至</a:t>
            </a:r>
            <a:r>
              <a:rPr lang="en-US" altLang="zh-TW" dirty="0" smtClean="0"/>
              <a:t>topic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4150243"/>
            <a:ext cx="4793922" cy="2339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4933581"/>
            <a:ext cx="4793921" cy="844757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007973" y="51054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裝置</a:t>
            </a:r>
            <a:r>
              <a:rPr lang="zh-TW" altLang="en-US" dirty="0"/>
              <a:t>接收從</a:t>
            </a:r>
            <a:r>
              <a:rPr lang="en-US" altLang="zh-TW" dirty="0" smtClean="0"/>
              <a:t>topic</a:t>
            </a:r>
          </a:p>
          <a:p>
            <a:pPr marL="0" indent="0">
              <a:buNone/>
            </a:pPr>
            <a:r>
              <a:rPr lang="zh-TW" altLang="en-US" dirty="0" smtClean="0"/>
              <a:t>發布的訊息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69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2223171"/>
            <a:ext cx="6934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將數值</a:t>
            </a:r>
            <a:r>
              <a:rPr lang="en-US" altLang="zh-TW" dirty="0" smtClean="0"/>
              <a:t>1</a:t>
            </a:r>
            <a:r>
              <a:rPr lang="zh-TW" altLang="en-US" dirty="0" smtClean="0"/>
              <a:t>或</a:t>
            </a:r>
            <a:r>
              <a:rPr lang="en-US" altLang="zh-TW" dirty="0" smtClean="0"/>
              <a:t>2</a:t>
            </a:r>
            <a:r>
              <a:rPr lang="zh-TW" altLang="en-US" dirty="0" smtClean="0"/>
              <a:t>傳至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，位置是在</a:t>
            </a:r>
            <a:r>
              <a:rPr lang="en-US" altLang="zh-TW" dirty="0" smtClean="0"/>
              <a:t>field3</a:t>
            </a:r>
            <a:r>
              <a:rPr lang="zh-TW" altLang="en-US" dirty="0" smtClean="0"/>
              <a:t>，也就是</a:t>
            </a:r>
            <a:r>
              <a:rPr lang="en-US" altLang="zh-TW" dirty="0" err="1" smtClean="0"/>
              <a:t>sw</a:t>
            </a:r>
            <a:r>
              <a:rPr lang="zh-TW" altLang="en-US" dirty="0" smtClean="0"/>
              <a:t>資料表</a:t>
            </a:r>
            <a:endParaRPr lang="en-US" altLang="zh-TW" dirty="0" smtClean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3572184"/>
            <a:ext cx="7101147" cy="74305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81000" y="4436155"/>
            <a:ext cx="6705600" cy="466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定時</a:t>
            </a:r>
            <a:r>
              <a:rPr lang="zh-TW" altLang="en-US" dirty="0" smtClean="0"/>
              <a:t>呼叫器，</a:t>
            </a:r>
            <a:r>
              <a:rPr lang="zh-TW" altLang="en-US" dirty="0" smtClean="0"/>
              <a:t>按時呼叫</a:t>
            </a:r>
            <a:r>
              <a:rPr lang="zh-TW" altLang="en-US" dirty="0" smtClean="0"/>
              <a:t>感測距離，</a:t>
            </a:r>
            <a:r>
              <a:rPr lang="zh-TW" altLang="en-US" dirty="0" smtClean="0"/>
              <a:t>確認</a:t>
            </a:r>
            <a:r>
              <a:rPr lang="en-US" altLang="zh-TW" dirty="0" smtClean="0"/>
              <a:t>API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1498010"/>
            <a:ext cx="7101148" cy="3318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1814972"/>
            <a:ext cx="7102657" cy="33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自動關閉</a:t>
            </a:r>
            <a:endParaRPr lang="en-US" altLang="zh-TW" dirty="0" smtClean="0"/>
          </a:p>
          <a:p>
            <a:r>
              <a:rPr lang="zh-TW" altLang="en-US" dirty="0" smtClean="0"/>
              <a:t>若感測周遭物體距離超過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公分，再判斷火源狀況，若是有火，從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發布訊息</a:t>
            </a:r>
            <a:r>
              <a:rPr lang="en-US" altLang="zh-TW" dirty="0" smtClean="0"/>
              <a:t>on</a:t>
            </a:r>
            <a:r>
              <a:rPr lang="zh-TW" altLang="en-US" dirty="0" smtClean="0"/>
              <a:t>，</a:t>
            </a:r>
            <a:r>
              <a:rPr lang="zh-TW" altLang="en-US" dirty="0"/>
              <a:t>再</a:t>
            </a:r>
            <a:r>
              <a:rPr lang="zh-TW" altLang="en-US" dirty="0" smtClean="0"/>
              <a:t>傳送</a:t>
            </a:r>
            <a:r>
              <a:rPr lang="en-US" altLang="zh-TW" dirty="0" smtClean="0"/>
              <a:t>2(</a:t>
            </a:r>
            <a:r>
              <a:rPr lang="zh-TW" altLang="en-US" dirty="0" smtClean="0"/>
              <a:t>代表現在有沒人卻開火狀況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</a:t>
            </a:r>
            <a:r>
              <a:rPr lang="zh-TW" altLang="en-US" dirty="0"/>
              <a:t>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，再等待</a:t>
            </a:r>
            <a:r>
              <a:rPr lang="en-US" altLang="zh-TW" dirty="0" smtClean="0"/>
              <a:t>10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r>
              <a:rPr lang="en-US" altLang="zh-TW" dirty="0" smtClean="0"/>
              <a:t>10</a:t>
            </a:r>
            <a:r>
              <a:rPr lang="zh-TW" altLang="en-US" dirty="0" smtClean="0"/>
              <a:t>分鐘後再次偵測物體距離以及火況，若仍維持原狀況，將伺服馬達電路流通，並將槳舵旋轉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 smtClean="0"/>
          </a:p>
          <a:p>
            <a:r>
              <a:rPr lang="zh-TW" altLang="en-US" dirty="0" smtClean="0"/>
              <a:t>等待</a:t>
            </a:r>
            <a:r>
              <a:rPr lang="en-US" altLang="zh-TW" dirty="0" smtClean="0"/>
              <a:t>1</a:t>
            </a:r>
            <a:r>
              <a:rPr lang="zh-TW" altLang="en-US" dirty="0" smtClean="0"/>
              <a:t>分鐘再次感測周遭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285241"/>
            <a:ext cx="6948748" cy="32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en-US" altLang="zh-TW" dirty="0" smtClean="0"/>
          </a:p>
          <a:p>
            <a:r>
              <a:rPr lang="zh-TW" altLang="en-US" dirty="0" smtClean="0"/>
              <a:t>當收到從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發布的訊息</a:t>
            </a:r>
            <a:r>
              <a:rPr lang="en-US" altLang="zh-TW" dirty="0" smtClean="0"/>
              <a:t>1</a:t>
            </a:r>
            <a:r>
              <a:rPr lang="zh-TW" altLang="en-US" dirty="0" smtClean="0"/>
              <a:t>這個值，將伺服馬達電路流通，並將槳舵旋轉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341285"/>
            <a:ext cx="6948748" cy="29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自</a:t>
            </a:r>
            <a:r>
              <a:rPr lang="zh-TW" altLang="en-US" dirty="0" smtClean="0"/>
              <a:t>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https://youtu.be/gt6PhR6P4-A</a:t>
            </a:r>
            <a:endParaRPr lang="zh-TW" altLang="en-US" dirty="0"/>
          </a:p>
        </p:txBody>
      </p:sp>
      <p:pic>
        <p:nvPicPr>
          <p:cNvPr id="6" name="gt6PhR6P4-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90800"/>
            <a:ext cx="60198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https://youtu.be/HD2QpuRCBcU</a:t>
            </a:r>
            <a:endParaRPr lang="zh-TW" altLang="en-US" dirty="0"/>
          </a:p>
        </p:txBody>
      </p:sp>
      <p:pic>
        <p:nvPicPr>
          <p:cNvPr id="6" name="HD2QpuRCBc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14600"/>
            <a:ext cx="624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結語和感謝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160590"/>
            <a:ext cx="6447501" cy="439261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本身非這門課程相關科系，但想要接觸這類產業，所以試試看一個人從所學能夠到甚麼程度，決定這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個月內嘗試小題目的專題，並製作簡報呈現。</a:t>
            </a:r>
            <a:endParaRPr lang="en-US" altLang="zh-TW" dirty="0" smtClean="0"/>
          </a:p>
          <a:p>
            <a:r>
              <a:rPr lang="zh-TW" altLang="en-US" dirty="0" smtClean="0"/>
              <a:t>自己一個人一組壞處很多，不能將事情做到面面俱到，比如說這次完全沒有網頁設計，只能拿現有的免費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作為使用，資料庫也是現成的免費資源，無法呈現這次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軟硬體整合實作班的授課內容。</a:t>
            </a:r>
            <a:endParaRPr lang="en-US" altLang="zh-TW" dirty="0" smtClean="0"/>
          </a:p>
          <a:p>
            <a:r>
              <a:rPr lang="zh-TW" altLang="en-US" dirty="0"/>
              <a:t>但也因</a:t>
            </a:r>
            <a:r>
              <a:rPr lang="zh-TW" altLang="en-US" dirty="0" smtClean="0"/>
              <a:t>此對於開發板上的實作有了些心得，三用電表不可或缺、記憶體問題、連線的環境限制、電量需求、加裝的物理設施作用範圍、模組極限，以及實際上的裝設阻礙，這些問題雖然嚴重拖住進度，不過也能夠發現自己自身的不足之處。</a:t>
            </a:r>
            <a:endParaRPr lang="en-US" altLang="zh-TW" dirty="0" smtClean="0"/>
          </a:p>
          <a:p>
            <a:r>
              <a:rPr lang="zh-TW" altLang="en-US" dirty="0" smtClean="0"/>
              <a:t>感謝喬老師和蔡老師在這個職訓課程對於程式碼、通訊架構、電路和專案走向指導，受益良多，也感謝這門課程其他授課老師教導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、電子、網頁設計，讓我能夠在個人專題中發揮。</a:t>
            </a:r>
            <a:r>
              <a:rPr lang="en-US" altLang="zh-TW" dirty="0" smtClean="0"/>
              <a:t>	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									111.12.9</a:t>
            </a:r>
          </a:p>
        </p:txBody>
      </p:sp>
    </p:spTree>
    <p:extLst>
      <p:ext uri="{BB962C8B-B14F-4D97-AF65-F5344CB8AC3E}">
        <p14:creationId xmlns:p14="http://schemas.microsoft.com/office/powerpoint/2010/main" val="2853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/>
              <a:t>資料來源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001" y="1600200"/>
            <a:ext cx="6447501" cy="4669763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sz="3200" b="1" dirty="0" smtClean="0">
                <a:hlinkClick r:id="rId2"/>
              </a:rPr>
              <a:t>文字內容</a:t>
            </a:r>
            <a:endParaRPr lang="en-US" altLang="zh-TW" sz="3200" b="1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zh.wikipedia.org/zh-tw/MQTT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https://www.block.tw/blog/thingspeak_account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zh-TW" altLang="en-US" sz="3200" b="1" u="sng" dirty="0">
                <a:solidFill>
                  <a:schemeClr val="accent1"/>
                </a:solidFill>
              </a:rPr>
              <a:t>圖片連結</a:t>
            </a:r>
            <a:endParaRPr lang="en-US" altLang="zh-TW" sz="3200" b="1" u="sng" dirty="0">
              <a:solidFill>
                <a:schemeClr val="accent1"/>
              </a:solidFill>
            </a:endParaRPr>
          </a:p>
          <a:p>
            <a:pPr lvl="1"/>
            <a:r>
              <a:rPr lang="en-US" altLang="zh-TW" dirty="0">
                <a:hlinkClick r:id="rId4"/>
              </a:rPr>
              <a:t>https://youyouyou.pixnet.net/blog/post/120253747-%</a:t>
            </a:r>
            <a:r>
              <a:rPr lang="en-US" altLang="zh-TW" dirty="0" smtClean="0">
                <a:hlinkClick r:id="rId4"/>
              </a:rPr>
              <a:t>E7%AC%AC%E4%B8%89%E7%AF%87-esp32%E6%95%B8%E4%BD%8D%E8%BC%B8%E5%87%BAdigitalwrite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https://hornerautomation.eu/product/mqtt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https://</a:t>
            </a:r>
            <a:r>
              <a:rPr lang="en-US" altLang="zh-TW" dirty="0" smtClean="0">
                <a:hlinkClick r:id="rId6"/>
              </a:rPr>
              <a:t>play.google.com/store/apps/details?id=server.com.mqtt&amp;hl=zh_TW&amp;gl=US&amp;pli=1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coopermaa2nd.blogspot.com/2012/09/hc-sr04.html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filix08.blogspot.com/2019/02/sg-90.html</a:t>
            </a:r>
            <a:endParaRPr lang="en-US" altLang="zh-TW" dirty="0" smtClean="0"/>
          </a:p>
          <a:p>
            <a:pPr lvl="1"/>
            <a:r>
              <a:rPr lang="en-US" altLang="zh-TW" u="sng" dirty="0">
                <a:solidFill>
                  <a:schemeClr val="accent1"/>
                </a:solidFill>
              </a:rPr>
              <a:t>https://shopee.tw/%E2%96%BA98%E2%97%84%E7%81%AB%E7%84%B0%E5%82%B3%E6%84%9F%E5%99%A8%E6%A8%A1%E7%B5%84-%E7%81%AB%E5%85%89-%E6%95%91%E7%81%AB%E6%A9%9F%E5%99%A8%E4%BA%BA%E5%BF%85%E5%82%99-%E6%99%BA%E8%83%BD%E8%BB%8A-%E8%87%AA%E8%B5%B0%E8%BB%8A-%E9%80%81%E8%B3%87%E6%96%99-i.4877344.64923411</a:t>
            </a:r>
          </a:p>
          <a:p>
            <a:pPr lvl="1"/>
            <a:r>
              <a:rPr lang="en-US" altLang="zh-TW" dirty="0">
                <a:hlinkClick r:id="rId9"/>
              </a:rPr>
              <a:t>https://shopee.tw/%E2%96%BA1558%E2%97%84NodeMCU-32S-Lua-WiFi-%E7%89%A9%E8%81%AF%E7%B6%B2%E9%96%8B%E7%99%BC%E6%9D%BF-ESP32-%E6%9C%80%E6%96%B0%E7%89%88-ESP32-S-%</a:t>
            </a:r>
            <a:r>
              <a:rPr lang="en-US" altLang="zh-TW" dirty="0" smtClean="0">
                <a:hlinkClick r:id="rId9"/>
              </a:rPr>
              <a:t>E5%85%A7%E5%94%AE%E5%B0%88%E7%94%A8%E6%93%B4%E5%B1%95%E6%9D%BF-i.4877344.10254814509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https://www.home-assistant.io/integrations/thingspeak</a:t>
            </a:r>
            <a:r>
              <a:rPr lang="en-US" altLang="zh-TW" dirty="0" smtClean="0">
                <a:hlinkClick r:id="rId10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1"/>
              </a:rPr>
              <a:t>https://</a:t>
            </a:r>
            <a:r>
              <a:rPr lang="en-US" altLang="zh-TW" dirty="0" smtClean="0">
                <a:hlinkClick r:id="rId11"/>
              </a:rPr>
              <a:t>www.iqhome.org/blog-search?tag=thingspeak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2"/>
              </a:rPr>
              <a:t>https://</a:t>
            </a:r>
            <a:r>
              <a:rPr lang="en-US" altLang="zh-TW" dirty="0" smtClean="0">
                <a:hlinkClick r:id="rId12"/>
              </a:rPr>
              <a:t>en.wikipedia.org/wiki/Thonny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17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6447501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感</a:t>
            </a:r>
            <a:r>
              <a:rPr lang="zh-TW" altLang="en-US" sz="6000" dirty="0" smtClean="0"/>
              <a:t>謝觀看和聆聽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5513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研究動機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防範日常生活中，不注意或有事耽擱無法自行關掉的瓦斯爐造成更大災害</a:t>
            </a:r>
            <a:endParaRPr lang="en-US" altLang="zh-TW" dirty="0" smtClean="0"/>
          </a:p>
          <a:p>
            <a:r>
              <a:rPr lang="zh-TW" altLang="en-US" dirty="0" smtClean="0"/>
              <a:t>希望利用</a:t>
            </a:r>
            <a:r>
              <a:rPr lang="zh-TW" altLang="en-US" dirty="0"/>
              <a:t>坊間邊準化格式的旋鈕樣式，設計出可用於大小孩生活中的簡易外掛設施，並以手邊的移動裝置作為通知及遙控輔助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56973"/>
            <a:ext cx="2342007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03" y="34290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專題</a:t>
            </a:r>
            <a:r>
              <a:rPr lang="zh-TW" altLang="en-US" sz="5400" dirty="0"/>
              <a:t>目標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偵測瓦斯爐周圍是否有人</a:t>
            </a:r>
            <a:endParaRPr lang="en-US" altLang="zh-TW" dirty="0" smtClean="0"/>
          </a:p>
          <a:p>
            <a:r>
              <a:rPr lang="zh-TW" altLang="en-US" dirty="0" smtClean="0"/>
              <a:t>偵測爐火是否開啟</a:t>
            </a:r>
          </a:p>
          <a:p>
            <a:r>
              <a:rPr lang="zh-TW" altLang="en-US" dirty="0" smtClean="0"/>
              <a:t>可自動旋轉旋鈕</a:t>
            </a:r>
            <a:endParaRPr lang="en-US" altLang="zh-TW" dirty="0" smtClean="0"/>
          </a:p>
          <a:p>
            <a:r>
              <a:rPr lang="zh-TW" altLang="en-US" dirty="0" smtClean="0"/>
              <a:t>可手動旋轉旋鈕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1600200"/>
            <a:ext cx="4804029" cy="49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實現方法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ESP32S</a:t>
            </a:r>
            <a:r>
              <a:rPr lang="zh-TW" altLang="en-US" dirty="0" smtClean="0"/>
              <a:t>作為</a:t>
            </a:r>
            <a:r>
              <a:rPr lang="en-US" altLang="zh-TW" dirty="0" smtClean="0"/>
              <a:t>MCU</a:t>
            </a:r>
          </a:p>
          <a:p>
            <a:r>
              <a:rPr lang="zh-TW" altLang="en-US" dirty="0" smtClean="0"/>
              <a:t>超聲波</a:t>
            </a:r>
            <a:r>
              <a:rPr lang="zh-TW" altLang="en-US" dirty="0"/>
              <a:t>感</a:t>
            </a:r>
            <a:r>
              <a:rPr lang="zh-TW" altLang="en-US" dirty="0" smtClean="0"/>
              <a:t>測器偵測周圍物體</a:t>
            </a:r>
            <a:r>
              <a:rPr lang="zh-TW" altLang="en-US" dirty="0"/>
              <a:t>距離，若有人，裝置不予理會；沒人則有以下</a:t>
            </a:r>
            <a:r>
              <a:rPr lang="zh-TW" altLang="en-US" dirty="0" smtClean="0"/>
              <a:t>動作</a:t>
            </a:r>
            <a:endParaRPr lang="en-US" altLang="zh-TW" dirty="0" smtClean="0"/>
          </a:p>
          <a:p>
            <a:r>
              <a:rPr lang="zh-TW" altLang="en-US" dirty="0" smtClean="0"/>
              <a:t>火焰感測器偵測火</a:t>
            </a:r>
            <a:r>
              <a:rPr lang="zh-TW" altLang="en-US" dirty="0"/>
              <a:t>源，有火焰的狀況，應該要</a:t>
            </a:r>
            <a:r>
              <a:rPr lang="zh-TW" altLang="en-US" dirty="0" smtClean="0"/>
              <a:t>有以下關閉動作</a:t>
            </a:r>
            <a:endParaRPr lang="en-US" altLang="zh-TW" dirty="0"/>
          </a:p>
          <a:p>
            <a:r>
              <a:rPr lang="zh-TW" altLang="en-US" dirty="0" smtClean="0"/>
              <a:t>伺服馬達作為旋鈕，可轉動各種角度</a:t>
            </a:r>
            <a:r>
              <a:rPr lang="zh-TW" altLang="en-US" dirty="0"/>
              <a:t>，</a:t>
            </a:r>
            <a:r>
              <a:rPr lang="zh-TW" altLang="en-US" dirty="0" smtClean="0"/>
              <a:t>經過</a:t>
            </a:r>
            <a:r>
              <a:rPr lang="zh-TW" altLang="en-US" dirty="0"/>
              <a:t>一定時間，伺服馬達自動旋轉</a:t>
            </a:r>
            <a:endParaRPr lang="en-US" altLang="zh-TW" dirty="0"/>
          </a:p>
          <a:p>
            <a:r>
              <a:rPr lang="en-US" altLang="zh-TW" dirty="0" smtClean="0"/>
              <a:t>MQTT</a:t>
            </a:r>
            <a:r>
              <a:rPr lang="zh-TW" altLang="en-US" dirty="0" smtClean="0"/>
              <a:t>接收訊息，並傳遞訊息做遠端遙控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977402"/>
            <a:ext cx="5181600" cy="19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911" y="1676400"/>
            <a:ext cx="6477000" cy="1646302"/>
          </a:xfrm>
        </p:spPr>
        <p:txBody>
          <a:bodyPr/>
          <a:lstStyle/>
          <a:p>
            <a:pPr algn="ctr"/>
            <a:r>
              <a:rPr lang="zh-TW" altLang="en-US" dirty="0" smtClean="0"/>
              <a:t>設計架構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6736"/>
            <a:ext cx="5455747" cy="37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</a:t>
            </a:r>
            <a:r>
              <a:rPr lang="zh-TW" altLang="en-US" dirty="0"/>
              <a:t>裝置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56890"/>
            <a:ext cx="6248400" cy="380111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0800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伺服馬</a:t>
            </a:r>
            <a:r>
              <a:rPr lang="zh-TW" altLang="en-US" dirty="0" smtClean="0"/>
              <a:t>達</a:t>
            </a:r>
            <a:endParaRPr lang="en-US" altLang="zh-TW" dirty="0" smtClean="0"/>
          </a:p>
          <a:p>
            <a:r>
              <a:rPr lang="zh-TW" altLang="en-US" dirty="0"/>
              <a:t>火焰感測</a:t>
            </a:r>
            <a:r>
              <a:rPr lang="zh-TW" altLang="en-US" dirty="0" smtClean="0"/>
              <a:t>器</a:t>
            </a:r>
            <a:endParaRPr lang="en-US" altLang="zh-TW" dirty="0" smtClean="0"/>
          </a:p>
          <a:p>
            <a:r>
              <a:rPr lang="zh-TW" altLang="en-US" dirty="0"/>
              <a:t>超聲</a:t>
            </a:r>
            <a:r>
              <a:rPr lang="zh-TW" altLang="en-US" dirty="0" smtClean="0"/>
              <a:t>波感測器</a:t>
            </a:r>
            <a:endParaRPr lang="en-US" altLang="zh-TW" dirty="0" smtClean="0"/>
          </a:p>
          <a:p>
            <a:r>
              <a:rPr lang="en-US" altLang="zh-TW" dirty="0" smtClean="0"/>
              <a:t>ESP32S</a:t>
            </a:r>
          </a:p>
          <a:p>
            <a:r>
              <a:rPr lang="en-US" altLang="zh-TW" dirty="0" smtClean="0"/>
              <a:t>Micro USB</a:t>
            </a:r>
            <a:r>
              <a:rPr lang="zh-TW" altLang="en-US" dirty="0" smtClean="0"/>
              <a:t>線</a:t>
            </a:r>
            <a:endParaRPr lang="en-US" altLang="zh-TW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3175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/>
              <a:t>npn</a:t>
            </a:r>
            <a:r>
              <a:rPr lang="zh-TW" altLang="en-US" dirty="0" smtClean="0"/>
              <a:t>電晶體</a:t>
            </a:r>
            <a:endParaRPr lang="en-US" altLang="zh-TW" dirty="0" smtClean="0"/>
          </a:p>
          <a:p>
            <a:r>
              <a:rPr lang="el-GR" altLang="zh-TW" dirty="0"/>
              <a:t> </a:t>
            </a:r>
            <a:r>
              <a:rPr lang="el-GR" altLang="zh-TW" dirty="0" smtClean="0"/>
              <a:t>1</a:t>
            </a:r>
            <a:r>
              <a:rPr lang="en-US" altLang="zh-TW" dirty="0" smtClean="0"/>
              <a:t>.</a:t>
            </a:r>
            <a:r>
              <a:rPr lang="el-GR" altLang="zh-TW" dirty="0" smtClean="0"/>
              <a:t>6</a:t>
            </a:r>
            <a:r>
              <a:rPr lang="en-US" altLang="zh-TW" dirty="0" smtClean="0"/>
              <a:t>k</a:t>
            </a:r>
            <a:r>
              <a:rPr lang="el-GR" altLang="zh-TW" dirty="0" smtClean="0"/>
              <a:t> Ω</a:t>
            </a:r>
            <a:r>
              <a:rPr lang="en-US" altLang="zh-TW" dirty="0"/>
              <a:t> +/- 5</a:t>
            </a:r>
            <a:r>
              <a:rPr lang="en-US" altLang="zh-TW" dirty="0" smtClean="0"/>
              <a:t>% </a:t>
            </a:r>
            <a:r>
              <a:rPr lang="zh-TW" altLang="en-US" dirty="0" smtClean="0"/>
              <a:t>電阻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87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ESP32S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6478013" cy="324980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8000" y="16002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有多</a:t>
            </a:r>
            <a:r>
              <a:rPr lang="zh-TW" altLang="en-US" dirty="0" smtClean="0"/>
              <a:t>個</a:t>
            </a:r>
            <a:r>
              <a:rPr lang="en-US" altLang="zh-TW" dirty="0" smtClean="0"/>
              <a:t>GPIO</a:t>
            </a:r>
            <a:r>
              <a:rPr lang="zh-TW" altLang="en-US" dirty="0" smtClean="0"/>
              <a:t>可供使用</a:t>
            </a:r>
            <a:endParaRPr lang="en-US" altLang="zh-TW" dirty="0" smtClean="0"/>
          </a:p>
          <a:p>
            <a:r>
              <a:rPr lang="zh-TW" altLang="en-US" dirty="0" smtClean="0"/>
              <a:t>本身可用</a:t>
            </a:r>
            <a:r>
              <a:rPr lang="en-US" altLang="zh-TW" dirty="0" smtClean="0"/>
              <a:t>TCP/IP</a:t>
            </a:r>
            <a:r>
              <a:rPr lang="zh-TW" altLang="en-US" dirty="0" smtClean="0"/>
              <a:t>通訊協定，還可透過新增套件使用</a:t>
            </a:r>
            <a:r>
              <a:rPr lang="en-US" altLang="zh-TW" dirty="0" smtClean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281377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7" b="93930" l="5680" r="951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3" y="2753880"/>
            <a:ext cx="4159741" cy="23622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687943"/>
            <a:ext cx="1981200" cy="1211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8993"/>
            <a:ext cx="2713462" cy="2003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72" y="5595236"/>
            <a:ext cx="2671032" cy="214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14800" y="4495800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62666" y="439391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PWM</a:t>
            </a:r>
            <a:r>
              <a:rPr lang="zh-TW" altLang="en-US" dirty="0" smtClean="0"/>
              <a:t>訊號</a:t>
            </a:r>
            <a:endParaRPr lang="zh-TW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5588" y="2163446"/>
            <a:ext cx="0" cy="76138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2566" y="3565649"/>
            <a:ext cx="64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SPI</a:t>
            </a:r>
          </a:p>
        </p:txBody>
      </p:sp>
      <p:cxnSp>
        <p:nvCxnSpPr>
          <p:cNvPr id="15" name="Straight Arrow Connector 12"/>
          <p:cNvCxnSpPr/>
          <p:nvPr/>
        </p:nvCxnSpPr>
        <p:spPr>
          <a:xfrm flipH="1">
            <a:off x="4815923" y="3565649"/>
            <a:ext cx="975277" cy="189447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52815"/>
            <a:ext cx="426656" cy="526532"/>
          </a:xfrm>
          <a:prstGeom prst="rect">
            <a:avLst/>
          </a:prstGeom>
        </p:spPr>
      </p:pic>
      <p:cxnSp>
        <p:nvCxnSpPr>
          <p:cNvPr id="18" name="Straight Arrow Connector 8"/>
          <p:cNvCxnSpPr/>
          <p:nvPr/>
        </p:nvCxnSpPr>
        <p:spPr>
          <a:xfrm>
            <a:off x="4108237" y="5225904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3"/>
          <p:cNvSpPr txBox="1"/>
          <p:nvPr/>
        </p:nvSpPr>
        <p:spPr>
          <a:xfrm>
            <a:off x="3088619" y="4962638"/>
            <a:ext cx="10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電晶體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32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1821</TotalTime>
  <Words>1185</Words>
  <Application>Microsoft Office PowerPoint</Application>
  <PresentationFormat>如螢幕大小 (4:3)</PresentationFormat>
  <Paragraphs>166</Paragraphs>
  <Slides>28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3" baseType="lpstr">
      <vt:lpstr>微軟正黑體</vt:lpstr>
      <vt:lpstr>Arial</vt:lpstr>
      <vt:lpstr>Trebuchet MS</vt:lpstr>
      <vt:lpstr>Wingdings 3</vt:lpstr>
      <vt:lpstr>Theme3</vt:lpstr>
      <vt:lpstr>瓦斯爐緊急關閉旋鈕</vt:lpstr>
      <vt:lpstr>專案目錄</vt:lpstr>
      <vt:lpstr>研究動機</vt:lpstr>
      <vt:lpstr>專題目標</vt:lpstr>
      <vt:lpstr>實現方法</vt:lpstr>
      <vt:lpstr>設計架構</vt:lpstr>
      <vt:lpstr>設計裝置</vt:lpstr>
      <vt:lpstr>ESP32S</vt:lpstr>
      <vt:lpstr>PowerPoint 簡報</vt:lpstr>
      <vt:lpstr>超聲波感測器</vt:lpstr>
      <vt:lpstr>外掛旋鈕</vt:lpstr>
      <vt:lpstr>通訊簡介</vt:lpstr>
      <vt:lpstr>MQTT</vt:lpstr>
      <vt:lpstr>ThingSpeak</vt:lpstr>
      <vt:lpstr>設計運作</vt:lpstr>
      <vt:lpstr>設計運作</vt:lpstr>
      <vt:lpstr>Thonny</vt:lpstr>
      <vt:lpstr>程式碼</vt:lpstr>
      <vt:lpstr>程式碼</vt:lpstr>
      <vt:lpstr>程式碼</vt:lpstr>
      <vt:lpstr>程式碼</vt:lpstr>
      <vt:lpstr>程式碼</vt:lpstr>
      <vt:lpstr>程式碼</vt:lpstr>
      <vt:lpstr>測試影片</vt:lpstr>
      <vt:lpstr>測試影片</vt:lpstr>
      <vt:lpstr>結語和感謝</vt:lpstr>
      <vt:lpstr>資料來源</vt:lpstr>
      <vt:lpstr>感謝觀看和聆聽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瓦斯緊急關閉旋鈕</dc:title>
  <dc:creator>Suus</dc:creator>
  <cp:lastModifiedBy>c01</cp:lastModifiedBy>
  <cp:revision>147</cp:revision>
  <dcterms:created xsi:type="dcterms:W3CDTF">2006-08-16T00:00:00Z</dcterms:created>
  <dcterms:modified xsi:type="dcterms:W3CDTF">2022-12-07T07:56:44Z</dcterms:modified>
</cp:coreProperties>
</file>